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obs\&#1578;&#1583;&#1585;&#1740;&#1587;\&#1662;&#1688;&#1608;&#1607;&#1588;%20&#1583;&#1585;%20&#1593;&#1604;&#1608;&#1605;%20&#1588;&#1606;&#1575;&#1582;&#1578;&#1740;\&#1601;&#1585;&#1586;&#1575;&#1606;&#1711;&#1575;&#1606;3\&#1705;&#1575;&#1585;&#1607;&#1575;&#1740;%20&#1662;&#1688;&#1608;&#1607;&#1588;&#1740;%20&#1576;&#1670;&#1607;%20&#1607;&#1575;\&#1578;&#1587;&#1578;\&#157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>
                <a:cs typeface="B Nazanin" panose="00000400000000000000" pitchFamily="2" charset="-78"/>
              </a:rPr>
              <a:t>درصد</a:t>
            </a:r>
            <a:r>
              <a:rPr lang="fa-IR" baseline="0">
                <a:cs typeface="B Nazanin" panose="00000400000000000000" pitchFamily="2" charset="-78"/>
              </a:rPr>
              <a:t> شیوع انواع مواد مخدر در مبتلایان به اسکیزوفرنی</a:t>
            </a:r>
            <a:endParaRPr lang="en-US">
              <a:cs typeface="B Nazanin" panose="000004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اسکیزوفرنی!$A$2:$A$9</c:f>
              <c:strCache>
                <c:ptCount val="8"/>
                <c:pt idx="0">
                  <c:v>همه انواع مواد مخدر</c:v>
                </c:pt>
                <c:pt idx="1">
                  <c:v>نیکوتین</c:v>
                </c:pt>
                <c:pt idx="2">
                  <c:v>سیگار و تریاک</c:v>
                </c:pt>
                <c:pt idx="3">
                  <c:v>الکل</c:v>
                </c:pt>
                <c:pt idx="4">
                  <c:v>حشیش</c:v>
                </c:pt>
                <c:pt idx="5">
                  <c:v>کوکائین</c:v>
                </c:pt>
                <c:pt idx="6">
                  <c:v>سیگار و حشیش </c:v>
                </c:pt>
                <c:pt idx="7">
                  <c:v>سیگار و کریستال </c:v>
                </c:pt>
              </c:strCache>
            </c:strRef>
          </c:cat>
          <c:val>
            <c:numRef>
              <c:f>اسکیزوفرنی!$B$2:$B$9</c:f>
              <c:numCache>
                <c:formatCode>General</c:formatCode>
                <c:ptCount val="8"/>
                <c:pt idx="0">
                  <c:v>37.25</c:v>
                </c:pt>
                <c:pt idx="1">
                  <c:v>70</c:v>
                </c:pt>
                <c:pt idx="2">
                  <c:v>57.3</c:v>
                </c:pt>
                <c:pt idx="3">
                  <c:v>35.799999999999997</c:v>
                </c:pt>
                <c:pt idx="4">
                  <c:v>23</c:v>
                </c:pt>
                <c:pt idx="5">
                  <c:v>21.1</c:v>
                </c:pt>
                <c:pt idx="6">
                  <c:v>19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EC-4D40-88ED-77FC8C4CA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2692160"/>
        <c:axId val="2082686752"/>
        <c:axId val="0"/>
      </c:bar3DChart>
      <c:catAx>
        <c:axId val="208269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2686752"/>
        <c:crosses val="autoZero"/>
        <c:auto val="1"/>
        <c:lblAlgn val="ctr"/>
        <c:lblOffset val="100"/>
        <c:noMultiLvlLbl val="0"/>
      </c:catAx>
      <c:valAx>
        <c:axId val="208268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269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9B4A194-F14E-49B6-901C-13467B60A5C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10EE429-245F-4683-8ED4-006D97AF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3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A194-F14E-49B6-901C-13467B60A5C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E429-245F-4683-8ED4-006D97AF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9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A194-F14E-49B6-901C-13467B60A5C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E429-245F-4683-8ED4-006D97AF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1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A194-F14E-49B6-901C-13467B60A5C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E429-245F-4683-8ED4-006D97AF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19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A194-F14E-49B6-901C-13467B60A5C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E429-245F-4683-8ED4-006D97AF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90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A194-F14E-49B6-901C-13467B60A5C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E429-245F-4683-8ED4-006D97AF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20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A194-F14E-49B6-901C-13467B60A5C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E429-245F-4683-8ED4-006D97AF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15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9B4A194-F14E-49B6-901C-13467B60A5C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E429-245F-4683-8ED4-006D97AF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76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9B4A194-F14E-49B6-901C-13467B60A5C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E429-245F-4683-8ED4-006D97AF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7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A194-F14E-49B6-901C-13467B60A5C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E429-245F-4683-8ED4-006D97AF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A194-F14E-49B6-901C-13467B60A5C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E429-245F-4683-8ED4-006D97AF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A194-F14E-49B6-901C-13467B60A5C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E429-245F-4683-8ED4-006D97AF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1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A194-F14E-49B6-901C-13467B60A5C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E429-245F-4683-8ED4-006D97AF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41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A194-F14E-49B6-901C-13467B60A5C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E429-245F-4683-8ED4-006D97AF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8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A194-F14E-49B6-901C-13467B60A5C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E429-245F-4683-8ED4-006D97AF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3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A194-F14E-49B6-901C-13467B60A5C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E429-245F-4683-8ED4-006D97AF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0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A194-F14E-49B6-901C-13467B60A5C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EE429-245F-4683-8ED4-006D97AF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8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9B4A194-F14E-49B6-901C-13467B60A5C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10EE429-245F-4683-8ED4-006D97AFA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0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3A3F9-266D-4ECF-949C-139555931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537328"/>
            <a:ext cx="9601029" cy="2705493"/>
          </a:xfrm>
        </p:spPr>
        <p:txBody>
          <a:bodyPr/>
          <a:lstStyle/>
          <a:p>
            <a:pPr algn="ctr" rtl="1"/>
            <a:r>
              <a:rPr lang="fa-IR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بررسی مروری ارتباط اختلال اسکیزوفرنی و سابقه سوءمصرف مواد مخدر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972678-9932-494F-8544-4B9B127E8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157221"/>
            <a:ext cx="10015808" cy="1481579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یمنا جعفری و ملیکا معظمی</a:t>
            </a: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دبیرستان فرزانگان سه (دوره دوم)</a:t>
            </a:r>
          </a:p>
          <a:p>
            <a:pPr algn="r" rtl="1"/>
            <a:r>
              <a:rPr lang="fa-IR" sz="2000" dirty="0">
                <a:solidFill>
                  <a:schemeClr val="bg1"/>
                </a:solidFill>
                <a:cs typeface="B Nazanin" panose="00000400000000000000" pitchFamily="2" charset="-78"/>
              </a:rPr>
              <a:t>دبیر راهنما: خانم مینا براتی</a:t>
            </a: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2" descr="File:Sampad.svg">
            <a:extLst>
              <a:ext uri="{FF2B5EF4-FFF2-40B4-BE49-F238E27FC236}">
                <a16:creationId xmlns:a16="http://schemas.microsoft.com/office/drawing/2014/main" id="{7D6E9AE0-A7AC-4C11-AF92-C0561CBCA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6" y="505856"/>
            <a:ext cx="1120737" cy="112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BE292B8-5620-4A68-BFF9-7206CE50D4C3}"/>
              </a:ext>
            </a:extLst>
          </p:cNvPr>
          <p:cNvSpPr txBox="1">
            <a:spLocks/>
          </p:cNvSpPr>
          <p:nvPr/>
        </p:nvSpPr>
        <p:spPr bwMode="gray">
          <a:xfrm>
            <a:off x="10467833" y="537328"/>
            <a:ext cx="610157" cy="5817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1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17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2"/>
    </mc:Choice>
    <mc:Fallback xmlns="">
      <p:transition spd="slow" advTm="308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9B715-051B-4016-830F-DB0ED7D6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            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88A00-B32F-4A93-BCD3-616F2D0880D8}"/>
              </a:ext>
            </a:extLst>
          </p:cNvPr>
          <p:cNvSpPr txBox="1">
            <a:spLocks/>
          </p:cNvSpPr>
          <p:nvPr/>
        </p:nvSpPr>
        <p:spPr bwMode="gray">
          <a:xfrm>
            <a:off x="10467833" y="537328"/>
            <a:ext cx="610157" cy="5817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2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CF150D-4A7F-45A4-82AC-B60D3385F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9377" y="2324222"/>
            <a:ext cx="8825659" cy="3416300"/>
          </a:xfrm>
        </p:spPr>
        <p:txBody>
          <a:bodyPr>
            <a:normAutofit lnSpcReduction="10000"/>
          </a:bodyPr>
          <a:lstStyle/>
          <a:p>
            <a:pPr marL="0" indent="0" algn="r" rtl="1">
              <a:lnSpc>
                <a:spcPct val="115000"/>
              </a:lnSpc>
              <a:spcBef>
                <a:spcPts val="0"/>
              </a:spcBef>
              <a:buFont typeface="Wingdings 3" charset="2"/>
              <a:buNone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r" rtl="1">
              <a:lnSpc>
                <a:spcPct val="115000"/>
              </a:lnSpc>
              <a:spcBef>
                <a:spcPts val="0"/>
              </a:spcBef>
              <a:buFont typeface="Wingdings 3" charset="2"/>
              <a:buNone/>
            </a:pPr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</a:t>
            </a: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ختلال اسکیزوفرنی:</a:t>
            </a:r>
          </a:p>
          <a:p>
            <a:pPr algn="r" rtl="1">
              <a:lnSpc>
                <a:spcPct val="115000"/>
              </a:lnSpc>
              <a:spcBef>
                <a:spcPts val="0"/>
              </a:spcBef>
            </a:pP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یک اختلال روانی و ناتوان‌کننده</a:t>
            </a:r>
          </a:p>
          <a:p>
            <a:pPr algn="r" rtl="1">
              <a:lnSpc>
                <a:spcPct val="115000"/>
              </a:lnSpc>
              <a:spcBef>
                <a:spcPts val="0"/>
              </a:spcBef>
            </a:pP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موثر بر ادراک، شناخت و هیجانات فرد</a:t>
            </a:r>
          </a:p>
          <a:p>
            <a:pPr algn="r" rtl="1">
              <a:lnSpc>
                <a:spcPct val="115000"/>
              </a:lnSpc>
              <a:spcBef>
                <a:spcPts val="0"/>
              </a:spcBef>
            </a:pP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انحراف از واقعیت</a:t>
            </a:r>
          </a:p>
          <a:p>
            <a:pPr marL="0" indent="0" algn="r" rtl="1">
              <a:lnSpc>
                <a:spcPct val="115000"/>
              </a:lnSpc>
              <a:spcBef>
                <a:spcPts val="0"/>
              </a:spcBef>
              <a:buFont typeface="Wingdings 3" charset="2"/>
              <a:buNone/>
            </a:pPr>
            <a:endParaRPr lang="fa-IR" sz="2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r" rtl="1">
              <a:lnSpc>
                <a:spcPct val="115000"/>
              </a:lnSpc>
              <a:spcBef>
                <a:spcPts val="0"/>
              </a:spcBef>
              <a:buFont typeface="Wingdings 3" charset="2"/>
              <a:buNone/>
            </a:pP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علائم: </a:t>
            </a:r>
          </a:p>
          <a:p>
            <a:pPr algn="r" rtl="1">
              <a:lnSpc>
                <a:spcPct val="115000"/>
              </a:lnSpc>
              <a:spcBef>
                <a:spcPts val="0"/>
              </a:spcBef>
            </a:pP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توهم (شنیداری)</a:t>
            </a:r>
          </a:p>
          <a:p>
            <a:pPr algn="r" rtl="1">
              <a:lnSpc>
                <a:spcPct val="115000"/>
              </a:lnSpc>
              <a:spcBef>
                <a:spcPts val="0"/>
              </a:spcBef>
            </a:pP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هذیان و اختلال تفکر</a:t>
            </a:r>
          </a:p>
          <a:p>
            <a:pPr algn="r" rtl="1">
              <a:lnSpc>
                <a:spcPct val="115000"/>
              </a:lnSpc>
              <a:spcBef>
                <a:spcPts val="0"/>
              </a:spcBef>
            </a:pPr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علائم شناختی (مشکل در توجه، حافظه و...)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C639C8D-F519-42AB-A988-CB55BBD0F0A4}"/>
              </a:ext>
            </a:extLst>
          </p:cNvPr>
          <p:cNvSpPr txBox="1">
            <a:spLocks/>
          </p:cNvSpPr>
          <p:nvPr/>
        </p:nvSpPr>
        <p:spPr>
          <a:xfrm>
            <a:off x="1366360" y="505856"/>
            <a:ext cx="9360817" cy="1582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Wingdings 3" charset="2"/>
              <a:buNone/>
            </a:pP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بیان مسئله</a:t>
            </a:r>
          </a:p>
          <a:p>
            <a:pPr marL="0" indent="0" algn="ctr" rtl="1">
              <a:lnSpc>
                <a:spcPct val="115000"/>
              </a:lnSpc>
              <a:spcBef>
                <a:spcPts val="0"/>
              </a:spcBef>
              <a:buFont typeface="Wingdings 3" charset="2"/>
              <a:buNone/>
            </a:pPr>
            <a:r>
              <a:rPr lang="ar-S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</a:t>
            </a:r>
            <a:r>
              <a:rPr lang="fa-I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ختلال ا</a:t>
            </a:r>
            <a:r>
              <a:rPr lang="ar-S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سکیزوفرنی</a:t>
            </a:r>
            <a:endParaRPr lang="fa-IR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14" name="Picture 12" descr="Home care can help with recovery of people with schizophrenia in low-income  countries - Daily News Egypt">
            <a:extLst>
              <a:ext uri="{FF2B5EF4-FFF2-40B4-BE49-F238E27FC236}">
                <a16:creationId xmlns:a16="http://schemas.microsoft.com/office/drawing/2014/main" id="{2F76F769-55BC-4C68-AC3F-4885EFCDF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57" y="4647064"/>
            <a:ext cx="3710482" cy="20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tream Schizophrenia by Aural Art Productions | Listen online for free on  SoundCloud">
            <a:extLst>
              <a:ext uri="{FF2B5EF4-FFF2-40B4-BE49-F238E27FC236}">
                <a16:creationId xmlns:a16="http://schemas.microsoft.com/office/drawing/2014/main" id="{403FF319-AE0D-49AB-A601-54140F67D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05" y="2342564"/>
            <a:ext cx="2172872" cy="217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le:Sampad.svg">
            <a:extLst>
              <a:ext uri="{FF2B5EF4-FFF2-40B4-BE49-F238E27FC236}">
                <a16:creationId xmlns:a16="http://schemas.microsoft.com/office/drawing/2014/main" id="{4356E6BE-4E16-4F09-8B46-AE4C66D15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8" y="478561"/>
            <a:ext cx="832515" cy="83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3FCD0E-7F3C-4D1A-B4B1-F6097A488BA5}"/>
              </a:ext>
            </a:extLst>
          </p:cNvPr>
          <p:cNvSpPr txBox="1"/>
          <p:nvPr/>
        </p:nvSpPr>
        <p:spPr>
          <a:xfrm>
            <a:off x="4712462" y="3662652"/>
            <a:ext cx="2668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SCHIZOPHRENIA</a:t>
            </a:r>
          </a:p>
        </p:txBody>
      </p:sp>
    </p:spTree>
    <p:extLst>
      <p:ext uri="{BB962C8B-B14F-4D97-AF65-F5344CB8AC3E}">
        <p14:creationId xmlns:p14="http://schemas.microsoft.com/office/powerpoint/2010/main" val="162344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6"/>
    </mc:Choice>
    <mc:Fallback xmlns="">
      <p:transition spd="slow" advTm="20866"/>
    </mc:Fallback>
  </mc:AlternateContent>
  <p:extLst>
    <p:ext uri="{E180D4A7-C9FB-4DFB-919C-405C955672EB}">
      <p14:showEvtLst xmlns:p14="http://schemas.microsoft.com/office/powerpoint/2010/main">
        <p14:playEvt time="0" objId="4"/>
        <p14:stopEvt time="20495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9570C-91F7-405A-88E3-C405FDEB0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84" y="2468032"/>
            <a:ext cx="7182822" cy="4283114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15000"/>
              </a:lnSpc>
              <a:spcBef>
                <a:spcPts val="0"/>
              </a:spcBef>
              <a:buNone/>
            </a:pPr>
            <a:r>
              <a:rPr lang="fa-IR" sz="20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سوءمصرف مواد مخدر:</a:t>
            </a:r>
          </a:p>
          <a:p>
            <a:pPr algn="r" rtl="1">
              <a:lnSpc>
                <a:spcPct val="115000"/>
              </a:lnSpc>
              <a:spcBef>
                <a:spcPts val="0"/>
              </a:spcBef>
            </a:pPr>
            <a:r>
              <a:rPr lang="fa-IR" sz="2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استفاده افراطی و مکرر</a:t>
            </a:r>
          </a:p>
          <a:p>
            <a:pPr algn="r" rtl="1">
              <a:lnSpc>
                <a:spcPct val="115000"/>
              </a:lnSpc>
              <a:spcBef>
                <a:spcPts val="0"/>
              </a:spcBef>
            </a:pPr>
            <a:r>
              <a:rPr lang="fa-IR" sz="2000" dirty="0">
                <a:solidFill>
                  <a:schemeClr val="tx1"/>
                </a:solidFill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ایجاد </a:t>
            </a:r>
            <a:r>
              <a:rPr lang="fa-IR" sz="2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تغییرات رفتاری و شخصیتی در </a:t>
            </a:r>
            <a:r>
              <a:rPr lang="fa-IR" sz="2000" dirty="0">
                <a:solidFill>
                  <a:schemeClr val="tx1"/>
                </a:solidFill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طولانی‌</a:t>
            </a:r>
            <a:r>
              <a:rPr lang="fa-IR" sz="20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مدت </a:t>
            </a:r>
          </a:p>
          <a:p>
            <a:pPr algn="r" rtl="1">
              <a:lnSpc>
                <a:spcPct val="115000"/>
              </a:lnSpc>
              <a:spcBef>
                <a:spcPts val="0"/>
              </a:spcBef>
            </a:pPr>
            <a:endParaRPr lang="fa-IR" sz="2000" dirty="0"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r" rtl="1">
              <a:lnSpc>
                <a:spcPct val="115000"/>
              </a:lnSpc>
              <a:spcBef>
                <a:spcPts val="0"/>
              </a:spcBef>
              <a:buNone/>
            </a:pPr>
            <a:r>
              <a:rPr lang="fa-IR" sz="20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سوءمصرف مواد مخدر در افراد مبتلا به اسکیزوفرنی:</a:t>
            </a:r>
          </a:p>
          <a:p>
            <a:pPr algn="r" rtl="1">
              <a:lnSpc>
                <a:spcPct val="115000"/>
              </a:lnSpc>
              <a:spcBef>
                <a:spcPts val="0"/>
              </a:spcBef>
            </a:pPr>
            <a:r>
              <a:rPr lang="fa-I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افزایش شدت علائم</a:t>
            </a:r>
            <a:endParaRPr lang="fa-I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Bef>
                <a:spcPts val="0"/>
              </a:spcBef>
            </a:pPr>
            <a:r>
              <a:rPr lang="fa-I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بستری شدن‌های مکرر</a:t>
            </a:r>
            <a:endParaRPr lang="fa-I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Bef>
                <a:spcPts val="0"/>
              </a:spcBef>
            </a:pPr>
            <a:r>
              <a:rPr lang="fa-I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افزایش خشونت و ارتکاب جرم</a:t>
            </a:r>
            <a:endParaRPr lang="fa-I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Bef>
                <a:spcPts val="0"/>
              </a:spcBef>
            </a:pPr>
            <a:r>
              <a:rPr lang="fa-I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عدم مصرف دارو</a:t>
            </a:r>
          </a:p>
          <a:p>
            <a:pPr algn="r" rtl="1">
              <a:lnSpc>
                <a:spcPct val="115000"/>
              </a:lnSpc>
              <a:spcBef>
                <a:spcPts val="0"/>
              </a:spcBef>
            </a:pPr>
            <a:r>
              <a:rPr lang="fa-IR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پاسخ ضعیف به درمان‌های دارویی</a:t>
            </a:r>
            <a:endParaRPr lang="fa-IR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Bef>
                <a:spcPts val="0"/>
              </a:spcBef>
            </a:pPr>
            <a:r>
              <a:rPr lang="fa-I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تمایل بیشتر به استعمال مواد مخدر</a:t>
            </a:r>
            <a:endParaRPr lang="fa-IR" sz="2000" dirty="0">
              <a:solidFill>
                <a:schemeClr val="tx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257FA68-C472-4616-8F05-7B2CCEB54740}"/>
              </a:ext>
            </a:extLst>
          </p:cNvPr>
          <p:cNvSpPr txBox="1">
            <a:spLocks/>
          </p:cNvSpPr>
          <p:nvPr/>
        </p:nvSpPr>
        <p:spPr bwMode="gray">
          <a:xfrm>
            <a:off x="10467833" y="537328"/>
            <a:ext cx="610157" cy="5817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3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DE87E26-266B-4725-B4BF-70CD1801F4F2}"/>
              </a:ext>
            </a:extLst>
          </p:cNvPr>
          <p:cNvSpPr txBox="1">
            <a:spLocks/>
          </p:cNvSpPr>
          <p:nvPr/>
        </p:nvSpPr>
        <p:spPr>
          <a:xfrm>
            <a:off x="1366360" y="505856"/>
            <a:ext cx="9360817" cy="1582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Wingdings 3" charset="2"/>
              <a:buNone/>
            </a:pP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بیان مسئله</a:t>
            </a:r>
          </a:p>
          <a:p>
            <a:pPr marL="0" indent="0" algn="ctr" rtl="1">
              <a:buNone/>
            </a:pPr>
            <a:r>
              <a:rPr lang="fa-IR" sz="4000" dirty="0">
                <a:solidFill>
                  <a:schemeClr val="bg1"/>
                </a:solidFill>
              </a:rPr>
              <a:t> </a:t>
            </a:r>
            <a:r>
              <a:rPr lang="fa-IR" sz="4000" b="1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سوء مصرف مواد مخدر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1" name="Picture 2" descr="File:Sampad.svg">
            <a:extLst>
              <a:ext uri="{FF2B5EF4-FFF2-40B4-BE49-F238E27FC236}">
                <a16:creationId xmlns:a16="http://schemas.microsoft.com/office/drawing/2014/main" id="{C9669C24-CAA3-4396-AEF9-B5B458A52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8" y="478561"/>
            <a:ext cx="832515" cy="83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EE7F53-DA82-496A-96F9-B11042449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8" y="2686396"/>
            <a:ext cx="4234256" cy="384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0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42"/>
    </mc:Choice>
    <mc:Fallback xmlns="">
      <p:transition spd="slow" advTm="25942"/>
    </mc:Fallback>
  </mc:AlternateContent>
  <p:extLst>
    <p:ext uri="{E180D4A7-C9FB-4DFB-919C-405C955672EB}">
      <p14:showEvtLst xmlns:p14="http://schemas.microsoft.com/office/powerpoint/2010/main">
        <p14:playEvt time="0" objId="5"/>
        <p14:stopEvt time="25531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D77B3-A593-4BF3-8356-4623881B2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0100" y="2332852"/>
            <a:ext cx="3061115" cy="172053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ضرورت انجام پژوهش</a:t>
            </a:r>
          </a:p>
          <a:p>
            <a:pPr marL="0" indent="0" algn="r" rtl="1">
              <a:buNone/>
            </a:pPr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روند:</a:t>
            </a:r>
            <a:endParaRPr lang="fa-IR" sz="2400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86044C-87AF-45F3-82FB-3D0AD9F83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395820"/>
              </p:ext>
            </p:extLst>
          </p:nvPr>
        </p:nvGraphicFramePr>
        <p:xfrm>
          <a:off x="193343" y="4278460"/>
          <a:ext cx="11805313" cy="24798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08101">
                  <a:extLst>
                    <a:ext uri="{9D8B030D-6E8A-4147-A177-3AD203B41FA5}">
                      <a16:colId xmlns:a16="http://schemas.microsoft.com/office/drawing/2014/main" val="1099196474"/>
                    </a:ext>
                  </a:extLst>
                </a:gridCol>
                <a:gridCol w="908101">
                  <a:extLst>
                    <a:ext uri="{9D8B030D-6E8A-4147-A177-3AD203B41FA5}">
                      <a16:colId xmlns:a16="http://schemas.microsoft.com/office/drawing/2014/main" val="1316503302"/>
                    </a:ext>
                  </a:extLst>
                </a:gridCol>
                <a:gridCol w="908101">
                  <a:extLst>
                    <a:ext uri="{9D8B030D-6E8A-4147-A177-3AD203B41FA5}">
                      <a16:colId xmlns:a16="http://schemas.microsoft.com/office/drawing/2014/main" val="210504241"/>
                    </a:ext>
                  </a:extLst>
                </a:gridCol>
                <a:gridCol w="908101">
                  <a:extLst>
                    <a:ext uri="{9D8B030D-6E8A-4147-A177-3AD203B41FA5}">
                      <a16:colId xmlns:a16="http://schemas.microsoft.com/office/drawing/2014/main" val="1647434531"/>
                    </a:ext>
                  </a:extLst>
                </a:gridCol>
                <a:gridCol w="908101">
                  <a:extLst>
                    <a:ext uri="{9D8B030D-6E8A-4147-A177-3AD203B41FA5}">
                      <a16:colId xmlns:a16="http://schemas.microsoft.com/office/drawing/2014/main" val="1091585591"/>
                    </a:ext>
                  </a:extLst>
                </a:gridCol>
                <a:gridCol w="908101">
                  <a:extLst>
                    <a:ext uri="{9D8B030D-6E8A-4147-A177-3AD203B41FA5}">
                      <a16:colId xmlns:a16="http://schemas.microsoft.com/office/drawing/2014/main" val="1930390601"/>
                    </a:ext>
                  </a:extLst>
                </a:gridCol>
                <a:gridCol w="908101">
                  <a:extLst>
                    <a:ext uri="{9D8B030D-6E8A-4147-A177-3AD203B41FA5}">
                      <a16:colId xmlns:a16="http://schemas.microsoft.com/office/drawing/2014/main" val="2710423116"/>
                    </a:ext>
                  </a:extLst>
                </a:gridCol>
                <a:gridCol w="908101">
                  <a:extLst>
                    <a:ext uri="{9D8B030D-6E8A-4147-A177-3AD203B41FA5}">
                      <a16:colId xmlns:a16="http://schemas.microsoft.com/office/drawing/2014/main" val="3277823345"/>
                    </a:ext>
                  </a:extLst>
                </a:gridCol>
                <a:gridCol w="908101">
                  <a:extLst>
                    <a:ext uri="{9D8B030D-6E8A-4147-A177-3AD203B41FA5}">
                      <a16:colId xmlns:a16="http://schemas.microsoft.com/office/drawing/2014/main" val="2075857559"/>
                    </a:ext>
                  </a:extLst>
                </a:gridCol>
                <a:gridCol w="908101">
                  <a:extLst>
                    <a:ext uri="{9D8B030D-6E8A-4147-A177-3AD203B41FA5}">
                      <a16:colId xmlns:a16="http://schemas.microsoft.com/office/drawing/2014/main" val="2838607618"/>
                    </a:ext>
                  </a:extLst>
                </a:gridCol>
                <a:gridCol w="908101">
                  <a:extLst>
                    <a:ext uri="{9D8B030D-6E8A-4147-A177-3AD203B41FA5}">
                      <a16:colId xmlns:a16="http://schemas.microsoft.com/office/drawing/2014/main" val="3941691864"/>
                    </a:ext>
                  </a:extLst>
                </a:gridCol>
                <a:gridCol w="908101">
                  <a:extLst>
                    <a:ext uri="{9D8B030D-6E8A-4147-A177-3AD203B41FA5}">
                      <a16:colId xmlns:a16="http://schemas.microsoft.com/office/drawing/2014/main" val="4049072418"/>
                    </a:ext>
                  </a:extLst>
                </a:gridCol>
                <a:gridCol w="908101">
                  <a:extLst>
                    <a:ext uri="{9D8B030D-6E8A-4147-A177-3AD203B41FA5}">
                      <a16:colId xmlns:a16="http://schemas.microsoft.com/office/drawing/2014/main" val="620375382"/>
                    </a:ext>
                  </a:extLst>
                </a:gridCol>
              </a:tblGrid>
              <a:tr h="79545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یافته‌های اصلی پژوهش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محدودیت‌های پژوهش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اختلالات همراه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نوع ماده مخدر مورد بررسی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سوال اصلی پژوهش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تعداد نمونه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جمعیت هدف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نوع مطالعه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محل انتشار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سال انتشار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نویسندگان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عنوان مقاله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شماره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4199767"/>
                  </a:ext>
                </a:extLst>
              </a:tr>
              <a:tr h="561469"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Nazanin" panose="00000400000000000000" pitchFamily="2" charset="-78"/>
                        </a:rPr>
                        <a:t>1</a:t>
                      </a:r>
                      <a:endParaRPr lang="en-US" sz="14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7065"/>
                  </a:ext>
                </a:extLst>
              </a:tr>
              <a:tr h="561469"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Nazanin" panose="00000400000000000000" pitchFamily="2" charset="-78"/>
                        </a:rPr>
                        <a:t>2</a:t>
                      </a:r>
                      <a:endParaRPr lang="en-US" sz="14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09524"/>
                  </a:ext>
                </a:extLst>
              </a:tr>
              <a:tr h="561469"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140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Nazanin" panose="00000400000000000000" pitchFamily="2" charset="-78"/>
                        </a:rPr>
                        <a:t>3</a:t>
                      </a:r>
                      <a:endParaRPr lang="en-US" sz="14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229753"/>
                  </a:ext>
                </a:extLst>
              </a:tr>
            </a:tbl>
          </a:graphicData>
        </a:graphic>
      </p:graphicFrame>
      <p:sp>
        <p:nvSpPr>
          <p:cNvPr id="6" name="Subtitle 2">
            <a:extLst>
              <a:ext uri="{FF2B5EF4-FFF2-40B4-BE49-F238E27FC236}">
                <a16:creationId xmlns:a16="http://schemas.microsoft.com/office/drawing/2014/main" id="{811FA005-07B3-4F23-B9DD-02BF00150AB5}"/>
              </a:ext>
            </a:extLst>
          </p:cNvPr>
          <p:cNvSpPr txBox="1">
            <a:spLocks/>
          </p:cNvSpPr>
          <p:nvPr/>
        </p:nvSpPr>
        <p:spPr bwMode="gray">
          <a:xfrm>
            <a:off x="10467833" y="537328"/>
            <a:ext cx="610157" cy="5817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4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7C48FF-4BF1-4A57-A53C-992FCAC15D63}"/>
              </a:ext>
            </a:extLst>
          </p:cNvPr>
          <p:cNvSpPr txBox="1">
            <a:spLocks/>
          </p:cNvSpPr>
          <p:nvPr/>
        </p:nvSpPr>
        <p:spPr>
          <a:xfrm>
            <a:off x="1366360" y="505856"/>
            <a:ext cx="9360817" cy="1582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Wingdings 3" charset="2"/>
              <a:buNone/>
            </a:pP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روش کار</a:t>
            </a:r>
          </a:p>
          <a:p>
            <a:pPr marL="0" indent="0" algn="ctr" rtl="1">
              <a:lnSpc>
                <a:spcPct val="115000"/>
              </a:lnSpc>
              <a:spcBef>
                <a:spcPts val="0"/>
              </a:spcBef>
              <a:buFont typeface="Wingdings 3" charset="2"/>
              <a:buNone/>
            </a:pPr>
            <a:r>
              <a:rPr lang="fa-I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ضرورت و روند انجام پژوهش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E5336A-0C10-4EC6-B2C2-C400E8C3B21B}"/>
              </a:ext>
            </a:extLst>
          </p:cNvPr>
          <p:cNvSpPr txBox="1">
            <a:spLocks/>
          </p:cNvSpPr>
          <p:nvPr/>
        </p:nvSpPr>
        <p:spPr>
          <a:xfrm>
            <a:off x="5937832" y="2856677"/>
            <a:ext cx="4530001" cy="1720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انتخاب شش مورد از مرتبط‌ترین مقالات</a:t>
            </a:r>
          </a:p>
          <a:p>
            <a:pPr algn="r" rtl="1"/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ترجمه تخصصی مقالات</a:t>
            </a:r>
          </a:p>
          <a:p>
            <a:pPr algn="r" rtl="1"/>
            <a:r>
              <a:rPr lang="fa-I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تدوین پایگاه داده</a:t>
            </a:r>
          </a:p>
        </p:txBody>
      </p:sp>
      <p:pic>
        <p:nvPicPr>
          <p:cNvPr id="10" name="Picture 2" descr="File:Sampad.svg">
            <a:extLst>
              <a:ext uri="{FF2B5EF4-FFF2-40B4-BE49-F238E27FC236}">
                <a16:creationId xmlns:a16="http://schemas.microsoft.com/office/drawing/2014/main" id="{F208F231-356D-4EEB-BFFD-260ACD850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8" y="478561"/>
            <a:ext cx="832515" cy="83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36"/>
    </mc:Choice>
    <mc:Fallback xmlns="">
      <p:transition spd="slow" advTm="45236"/>
    </mc:Fallback>
  </mc:AlternateContent>
  <p:extLst>
    <p:ext uri="{E180D4A7-C9FB-4DFB-919C-405C955672EB}">
      <p14:showEvtLst xmlns:p14="http://schemas.microsoft.com/office/powerpoint/2010/main">
        <p14:playEvt time="0" objId="7"/>
        <p14:stopEvt time="44725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1032-1FF0-4AF1-835C-693BF5166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16C99-FFF1-4562-91BB-EB8AB9439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    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D961B7-A17B-4C64-B469-CC6C708B4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772746"/>
              </p:ext>
            </p:extLst>
          </p:nvPr>
        </p:nvGraphicFramePr>
        <p:xfrm>
          <a:off x="477670" y="1405261"/>
          <a:ext cx="11245758" cy="54636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1484">
                  <a:extLst>
                    <a:ext uri="{9D8B030D-6E8A-4147-A177-3AD203B41FA5}">
                      <a16:colId xmlns:a16="http://schemas.microsoft.com/office/drawing/2014/main" val="3336288540"/>
                    </a:ext>
                  </a:extLst>
                </a:gridCol>
                <a:gridCol w="858436">
                  <a:extLst>
                    <a:ext uri="{9D8B030D-6E8A-4147-A177-3AD203B41FA5}">
                      <a16:colId xmlns:a16="http://schemas.microsoft.com/office/drawing/2014/main" val="508517249"/>
                    </a:ext>
                  </a:extLst>
                </a:gridCol>
                <a:gridCol w="770068">
                  <a:extLst>
                    <a:ext uri="{9D8B030D-6E8A-4147-A177-3AD203B41FA5}">
                      <a16:colId xmlns:a16="http://schemas.microsoft.com/office/drawing/2014/main" val="2603893824"/>
                    </a:ext>
                  </a:extLst>
                </a:gridCol>
                <a:gridCol w="732195">
                  <a:extLst>
                    <a:ext uri="{9D8B030D-6E8A-4147-A177-3AD203B41FA5}">
                      <a16:colId xmlns:a16="http://schemas.microsoft.com/office/drawing/2014/main" val="3017912123"/>
                    </a:ext>
                  </a:extLst>
                </a:gridCol>
                <a:gridCol w="1498559">
                  <a:extLst>
                    <a:ext uri="{9D8B030D-6E8A-4147-A177-3AD203B41FA5}">
                      <a16:colId xmlns:a16="http://schemas.microsoft.com/office/drawing/2014/main" val="3383667104"/>
                    </a:ext>
                  </a:extLst>
                </a:gridCol>
                <a:gridCol w="545910">
                  <a:extLst>
                    <a:ext uri="{9D8B030D-6E8A-4147-A177-3AD203B41FA5}">
                      <a16:colId xmlns:a16="http://schemas.microsoft.com/office/drawing/2014/main" val="663737361"/>
                    </a:ext>
                  </a:extLst>
                </a:gridCol>
                <a:gridCol w="777923">
                  <a:extLst>
                    <a:ext uri="{9D8B030D-6E8A-4147-A177-3AD203B41FA5}">
                      <a16:colId xmlns:a16="http://schemas.microsoft.com/office/drawing/2014/main" val="3559478723"/>
                    </a:ext>
                  </a:extLst>
                </a:gridCol>
                <a:gridCol w="668740">
                  <a:extLst>
                    <a:ext uri="{9D8B030D-6E8A-4147-A177-3AD203B41FA5}">
                      <a16:colId xmlns:a16="http://schemas.microsoft.com/office/drawing/2014/main" val="1454139166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3543302089"/>
                    </a:ext>
                  </a:extLst>
                </a:gridCol>
                <a:gridCol w="614149">
                  <a:extLst>
                    <a:ext uri="{9D8B030D-6E8A-4147-A177-3AD203B41FA5}">
                      <a16:colId xmlns:a16="http://schemas.microsoft.com/office/drawing/2014/main" val="1512464463"/>
                    </a:ext>
                  </a:extLst>
                </a:gridCol>
                <a:gridCol w="949566">
                  <a:extLst>
                    <a:ext uri="{9D8B030D-6E8A-4147-A177-3AD203B41FA5}">
                      <a16:colId xmlns:a16="http://schemas.microsoft.com/office/drawing/2014/main" val="3647308766"/>
                    </a:ext>
                  </a:extLst>
                </a:gridCol>
                <a:gridCol w="1173538">
                  <a:extLst>
                    <a:ext uri="{9D8B030D-6E8A-4147-A177-3AD203B41FA5}">
                      <a16:colId xmlns:a16="http://schemas.microsoft.com/office/drawing/2014/main" val="2930728166"/>
                    </a:ext>
                  </a:extLst>
                </a:gridCol>
                <a:gridCol w="469972">
                  <a:extLst>
                    <a:ext uri="{9D8B030D-6E8A-4147-A177-3AD203B41FA5}">
                      <a16:colId xmlns:a16="http://schemas.microsoft.com/office/drawing/2014/main" val="2560632055"/>
                    </a:ext>
                  </a:extLst>
                </a:gridCol>
              </a:tblGrid>
              <a:tr h="9830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B Nazanin" panose="00000400000000000000" pitchFamily="2" charset="-78"/>
                        </a:rPr>
                        <a:t>یافته‌های اصلی پژوهش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B Nazanin" panose="00000400000000000000" pitchFamily="2" charset="-78"/>
                        </a:rPr>
                        <a:t>محدودیت‌های پژوهش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B Nazanin" panose="00000400000000000000" pitchFamily="2" charset="-78"/>
                        </a:rPr>
                        <a:t>اختلالات همراه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B Nazanin" panose="00000400000000000000" pitchFamily="2" charset="-78"/>
                        </a:rPr>
                        <a:t>نوع ماده مخدر مورد بررسی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B Nazanin" panose="00000400000000000000" pitchFamily="2" charset="-78"/>
                        </a:rPr>
                        <a:t>سوال اصلی پژوهش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B Nazanin" panose="00000400000000000000" pitchFamily="2" charset="-78"/>
                        </a:rPr>
                        <a:t>تعداد نمونه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B Nazanin" panose="00000400000000000000" pitchFamily="2" charset="-78"/>
                        </a:rPr>
                        <a:t>جمعیت هدف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B Nazanin" panose="00000400000000000000" pitchFamily="2" charset="-78"/>
                        </a:rPr>
                        <a:t>نوع مطالعه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B Nazanin" panose="00000400000000000000" pitchFamily="2" charset="-78"/>
                        </a:rPr>
                        <a:t>محل انتشار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B Nazanin" panose="00000400000000000000" pitchFamily="2" charset="-78"/>
                        </a:rPr>
                        <a:t>سال انتشار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B Nazanin" panose="00000400000000000000" pitchFamily="2" charset="-78"/>
                        </a:rPr>
                        <a:t>نویسندگان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B Nazanin" panose="00000400000000000000" pitchFamily="2" charset="-78"/>
                        </a:rPr>
                        <a:t>عنوان مقاله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cs typeface="B Nazanin" panose="00000400000000000000" pitchFamily="2" charset="-78"/>
                        </a:rPr>
                        <a:t>شماره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0414859"/>
                  </a:ext>
                </a:extLst>
              </a:tr>
              <a:tr h="4208087">
                <a:tc>
                  <a:txBody>
                    <a:bodyPr/>
                    <a:lstStyle/>
                    <a:p>
                      <a:pPr algn="justLow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72 درصد افراد با سابقه سوءمصرف مواد مخدر، اختلال روانپزشکی همراه با سوءمصرف مواد داشتند که از این میان 12 درصد بیماران اسکیزوفرنی بودند. / شیوع مصرف مواد به ترتیب تریاک، الکل، حشیش و هروئین و سایر مواد بوده است. / همچنین بیش از 75 درصد بیماران اسکیزوفرنی سیگاری هستند.</a:t>
                      </a:r>
                      <a:endParaRPr lang="en-US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عدم انجام آزمایش ادرار برای تایید نوع ماده مخدر مصرفی</a:t>
                      </a:r>
                      <a:endParaRPr lang="en-US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اختلالات خلقی، اضطرابی و شخصیت</a:t>
                      </a:r>
                      <a:endParaRPr lang="en-US" sz="14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تریاک</a:t>
                      </a:r>
                    </a:p>
                    <a:p>
                      <a:pPr algn="ctr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حشیش</a:t>
                      </a:r>
                    </a:p>
                    <a:p>
                      <a:pPr algn="ctr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هروئین</a:t>
                      </a: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الکل</a:t>
                      </a:r>
                    </a:p>
                    <a:p>
                      <a:pPr algn="ctr"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مشخص کردن فراوانی اختلالات مختلف روانپزشکی توام با سوءمصرف مواد و نوع مواد سوءمصرف شده در بیماران</a:t>
                      </a:r>
                      <a:endParaRPr lang="en-US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782 نفر</a:t>
                      </a:r>
                      <a:endParaRPr lang="en-US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مراجعین سرپایی درمانگاه مرکز آموزشی درمانی زارع ساری</a:t>
                      </a:r>
                      <a:endParaRPr lang="en-US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مقطعی</a:t>
                      </a:r>
                      <a:endParaRPr lang="en-US" sz="14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cs typeface="B Nazanin" panose="00000400000000000000" pitchFamily="2" charset="-78"/>
                        </a:rPr>
                        <a:t>ایران</a:t>
                      </a: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cs typeface="B Nazanin" panose="00000400000000000000" pitchFamily="2" charset="-78"/>
                        </a:rPr>
                        <a:t>/</a:t>
                      </a: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cs typeface="B Nazanin" panose="00000400000000000000" pitchFamily="2" charset="-78"/>
                        </a:rPr>
                        <a:t>مازندران</a:t>
                      </a:r>
                      <a:endParaRPr lang="en-US" sz="12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1387</a:t>
                      </a:r>
                      <a:endParaRPr lang="en-US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سید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حمزه حسینی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،</a:t>
                      </a:r>
                      <a:endParaRPr lang="en-US" sz="16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مهران ضرغامی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،</a:t>
                      </a:r>
                      <a:endParaRPr lang="en-US" sz="16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سید ابراهیم موسوی 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،</a:t>
                      </a:r>
                      <a:endParaRPr lang="en-US" sz="16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غلامرضا ناطقی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،</a:t>
                      </a:r>
                    </a:p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عباس مسعود زاده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lang="fa-IR" sz="1600" dirty="0">
                          <a:cs typeface="B Nazanin" panose="00000400000000000000" pitchFamily="2" charset="-78"/>
                        </a:rPr>
                        <a:t>بررسی همبودی سوءمصرف مواد با اختلالات روانپزشکی در مراجعین سرپایی به درمانگاه مرکز آموزشی درمانی زارع ساری </a:t>
                      </a:r>
                      <a:endParaRPr lang="en-US" sz="1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Nazanin" panose="00000400000000000000" pitchFamily="2" charset="-78"/>
                        </a:rPr>
                        <a:t>1</a:t>
                      </a:r>
                      <a:endParaRPr lang="en-US" sz="14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861044"/>
                  </a:ext>
                </a:extLst>
              </a:tr>
            </a:tbl>
          </a:graphicData>
        </a:graphic>
      </p:graphicFrame>
      <p:pic>
        <p:nvPicPr>
          <p:cNvPr id="7" name="Picture 2" descr="File:Sampad.svg">
            <a:extLst>
              <a:ext uri="{FF2B5EF4-FFF2-40B4-BE49-F238E27FC236}">
                <a16:creationId xmlns:a16="http://schemas.microsoft.com/office/drawing/2014/main" id="{FA83915A-F840-406F-AD1F-9546F308E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8" y="478561"/>
            <a:ext cx="832515" cy="83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AF576BE-CE8B-4F82-94DA-C5D25A9AB745}"/>
              </a:ext>
            </a:extLst>
          </p:cNvPr>
          <p:cNvSpPr txBox="1">
            <a:spLocks/>
          </p:cNvSpPr>
          <p:nvPr/>
        </p:nvSpPr>
        <p:spPr bwMode="gray">
          <a:xfrm>
            <a:off x="10467833" y="537328"/>
            <a:ext cx="610157" cy="5817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5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EE3C38-FADF-40BC-B2BD-D7662E0E7954}"/>
              </a:ext>
            </a:extLst>
          </p:cNvPr>
          <p:cNvSpPr txBox="1">
            <a:spLocks/>
          </p:cNvSpPr>
          <p:nvPr/>
        </p:nvSpPr>
        <p:spPr>
          <a:xfrm>
            <a:off x="1366360" y="505857"/>
            <a:ext cx="9360817" cy="833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Wingdings 3" charset="2"/>
              <a:buNone/>
            </a:pPr>
            <a:r>
              <a:rPr lang="fa-IR" sz="3600" b="1" dirty="0">
                <a:solidFill>
                  <a:schemeClr val="bg1"/>
                </a:solidFill>
                <a:cs typeface="B Nazanin" panose="00000400000000000000" pitchFamily="2" charset="-78"/>
              </a:rPr>
              <a:t>نمونه‌ای از مقالات در پایگاه داده</a:t>
            </a:r>
          </a:p>
        </p:txBody>
      </p:sp>
    </p:spTree>
    <p:extLst>
      <p:ext uri="{BB962C8B-B14F-4D97-AF65-F5344CB8AC3E}">
        <p14:creationId xmlns:p14="http://schemas.microsoft.com/office/powerpoint/2010/main" val="376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3"/>
    </mc:Choice>
    <mc:Fallback xmlns="">
      <p:transition spd="slow" advTm="291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20C74-4BEC-4258-A357-7FB647C65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711" y="2672828"/>
            <a:ext cx="6758174" cy="3173312"/>
          </a:xfrm>
        </p:spPr>
        <p:txBody>
          <a:bodyPr/>
          <a:lstStyle/>
          <a:p>
            <a:pPr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000" dirty="0">
                <a:effectLst/>
                <a:latin typeface="Bnazanin"/>
                <a:ea typeface="Bnazanin"/>
                <a:cs typeface="B Nazanin" panose="00000400000000000000" pitchFamily="2" charset="-78"/>
              </a:rPr>
              <a:t>مصرف سیگار، الکل، حشیش و ماریجوانا، تریاک و کوکائین می‌تواند عامل تشدید یا حتی بروز علائم بیماری اسکیزوفرنی شود.</a:t>
            </a:r>
            <a:endParaRPr lang="fa-IR" sz="2000" dirty="0">
              <a:effectLst/>
              <a:latin typeface="Bnazanin"/>
              <a:ea typeface="Bnazanin"/>
              <a:cs typeface="B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000" dirty="0">
                <a:effectLst/>
                <a:latin typeface="Bnazanin"/>
                <a:ea typeface="Bnazanin"/>
                <a:cs typeface="B Nazanin" panose="00000400000000000000" pitchFamily="2" charset="-78"/>
              </a:rPr>
              <a:t>این که کدام ماده مصرف بیشتری در بین مبتلایان دارد تا حدی به عوامل فرهنگی بستگی </a:t>
            </a:r>
            <a:r>
              <a:rPr lang="fa-IR" sz="2000" dirty="0">
                <a:latin typeface="Bnazanin"/>
                <a:ea typeface="Bnazanin"/>
                <a:cs typeface="B Nazanin" panose="00000400000000000000" pitchFamily="2" charset="-78"/>
              </a:rPr>
              <a:t>دارد.</a:t>
            </a:r>
            <a:endParaRPr lang="ar-SA" sz="2000" dirty="0">
              <a:effectLst/>
              <a:latin typeface="Bnazanin"/>
              <a:ea typeface="Bnazanin"/>
              <a:cs typeface="B Nazanin" panose="00000400000000000000" pitchFamily="2" charset="-78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E218445-C502-448D-90BD-0CE63B0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299843"/>
              </p:ext>
            </p:extLst>
          </p:nvPr>
        </p:nvGraphicFramePr>
        <p:xfrm>
          <a:off x="464022" y="2866027"/>
          <a:ext cx="3272182" cy="320740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87886">
                  <a:extLst>
                    <a:ext uri="{9D8B030D-6E8A-4147-A177-3AD203B41FA5}">
                      <a16:colId xmlns:a16="http://schemas.microsoft.com/office/drawing/2014/main" val="641902714"/>
                    </a:ext>
                  </a:extLst>
                </a:gridCol>
                <a:gridCol w="2084296">
                  <a:extLst>
                    <a:ext uri="{9D8B030D-6E8A-4147-A177-3AD203B41FA5}">
                      <a16:colId xmlns:a16="http://schemas.microsoft.com/office/drawing/2014/main" val="442308011"/>
                    </a:ext>
                  </a:extLst>
                </a:gridCol>
              </a:tblGrid>
              <a:tr h="4695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میانگین کل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3718" marR="63718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نوع مواد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3718" marR="63718" marT="0" marB="0"/>
                </a:tc>
                <a:extLst>
                  <a:ext uri="{0D108BD9-81ED-4DB2-BD59-A6C34878D82A}">
                    <a16:rowId xmlns:a16="http://schemas.microsoft.com/office/drawing/2014/main" val="2948724955"/>
                  </a:ext>
                </a:extLst>
              </a:tr>
              <a:tr h="454924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37.25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3718" marR="63718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همه انواع مواد مخدر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3718" marR="63718" marT="0" marB="0"/>
                </a:tc>
                <a:extLst>
                  <a:ext uri="{0D108BD9-81ED-4DB2-BD59-A6C34878D82A}">
                    <a16:rowId xmlns:a16="http://schemas.microsoft.com/office/drawing/2014/main" val="282800873"/>
                  </a:ext>
                </a:extLst>
              </a:tr>
              <a:tr h="300681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70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3718" marR="63718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نیکوتین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3718" marR="63718" marT="0" marB="0"/>
                </a:tc>
                <a:extLst>
                  <a:ext uri="{0D108BD9-81ED-4DB2-BD59-A6C34878D82A}">
                    <a16:rowId xmlns:a16="http://schemas.microsoft.com/office/drawing/2014/main" val="409033524"/>
                  </a:ext>
                </a:extLst>
              </a:tr>
              <a:tr h="300681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57.3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3718" marR="63718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سیگار و تریاک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3718" marR="63718" marT="0" marB="0"/>
                </a:tc>
                <a:extLst>
                  <a:ext uri="{0D108BD9-81ED-4DB2-BD59-A6C34878D82A}">
                    <a16:rowId xmlns:a16="http://schemas.microsoft.com/office/drawing/2014/main" val="1161745741"/>
                  </a:ext>
                </a:extLst>
              </a:tr>
              <a:tr h="300681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35.8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3718" marR="63718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الکل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3718" marR="63718" marT="0" marB="0"/>
                </a:tc>
                <a:extLst>
                  <a:ext uri="{0D108BD9-81ED-4DB2-BD59-A6C34878D82A}">
                    <a16:rowId xmlns:a16="http://schemas.microsoft.com/office/drawing/2014/main" val="968295931"/>
                  </a:ext>
                </a:extLst>
              </a:tr>
              <a:tr h="300681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3718" marR="63718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حشیش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3718" marR="63718" marT="0" marB="0"/>
                </a:tc>
                <a:extLst>
                  <a:ext uri="{0D108BD9-81ED-4DB2-BD59-A6C34878D82A}">
                    <a16:rowId xmlns:a16="http://schemas.microsoft.com/office/drawing/2014/main" val="3026901186"/>
                  </a:ext>
                </a:extLst>
              </a:tr>
              <a:tr h="300681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21.1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3718" marR="63718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کوکائین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3718" marR="63718" marT="0" marB="0"/>
                </a:tc>
                <a:extLst>
                  <a:ext uri="{0D108BD9-81ED-4DB2-BD59-A6C34878D82A}">
                    <a16:rowId xmlns:a16="http://schemas.microsoft.com/office/drawing/2014/main" val="1311166734"/>
                  </a:ext>
                </a:extLst>
              </a:tr>
              <a:tr h="300681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19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3718" marR="63718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سیگار و حشیش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3718" marR="63718" marT="0" marB="0"/>
                </a:tc>
                <a:extLst>
                  <a:ext uri="{0D108BD9-81ED-4DB2-BD59-A6C34878D82A}">
                    <a16:rowId xmlns:a16="http://schemas.microsoft.com/office/drawing/2014/main" val="3760448105"/>
                  </a:ext>
                </a:extLst>
              </a:tr>
              <a:tr h="300681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3718" marR="63718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سیگار و کریستال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3718" marR="63718" marT="0" marB="0"/>
                </a:tc>
                <a:extLst>
                  <a:ext uri="{0D108BD9-81ED-4DB2-BD59-A6C34878D82A}">
                    <a16:rowId xmlns:a16="http://schemas.microsoft.com/office/drawing/2014/main" val="1804994951"/>
                  </a:ext>
                </a:extLst>
              </a:tr>
            </a:tbl>
          </a:graphicData>
        </a:graphic>
      </p:graphicFrame>
      <p:sp>
        <p:nvSpPr>
          <p:cNvPr id="6" name="Subtitle 2">
            <a:extLst>
              <a:ext uri="{FF2B5EF4-FFF2-40B4-BE49-F238E27FC236}">
                <a16:creationId xmlns:a16="http://schemas.microsoft.com/office/drawing/2014/main" id="{0F135428-CF54-4D6E-A4A6-EF4BDF150F33}"/>
              </a:ext>
            </a:extLst>
          </p:cNvPr>
          <p:cNvSpPr txBox="1">
            <a:spLocks/>
          </p:cNvSpPr>
          <p:nvPr/>
        </p:nvSpPr>
        <p:spPr bwMode="gray">
          <a:xfrm>
            <a:off x="10467833" y="537328"/>
            <a:ext cx="610157" cy="5817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6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2" descr="File:Sampad.svg">
            <a:extLst>
              <a:ext uri="{FF2B5EF4-FFF2-40B4-BE49-F238E27FC236}">
                <a16:creationId xmlns:a16="http://schemas.microsoft.com/office/drawing/2014/main" id="{667D0A2C-44B4-433B-8AFA-DFECCD338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8" y="478561"/>
            <a:ext cx="832515" cy="83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3DA0A6-566C-4A84-857D-AE7C5F6498ED}"/>
              </a:ext>
            </a:extLst>
          </p:cNvPr>
          <p:cNvSpPr txBox="1">
            <a:spLocks/>
          </p:cNvSpPr>
          <p:nvPr/>
        </p:nvSpPr>
        <p:spPr>
          <a:xfrm>
            <a:off x="1323833" y="784569"/>
            <a:ext cx="9360817" cy="1582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Wingdings 3" charset="2"/>
              <a:buNone/>
            </a:pPr>
            <a:r>
              <a:rPr lang="fa-IR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بحث و نتیجه‌گیری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39CBE48-D4AB-4C7A-982A-9B98B6BB02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907735"/>
              </p:ext>
            </p:extLst>
          </p:nvPr>
        </p:nvGraphicFramePr>
        <p:xfrm>
          <a:off x="5031218" y="4121623"/>
          <a:ext cx="4448914" cy="2572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92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69"/>
    </mc:Choice>
    <mc:Fallback xmlns="">
      <p:transition spd="slow" advTm="63769"/>
    </mc:Fallback>
  </mc:AlternateContent>
  <p:extLst>
    <p:ext uri="{E180D4A7-C9FB-4DFB-919C-405C955672EB}">
      <p14:showEvtLst xmlns:p14="http://schemas.microsoft.com/office/powerpoint/2010/main">
        <p14:playEvt time="0" objId="4"/>
        <p14:stopEvt time="62031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1AF532F0-62E0-4AA1-AD61-E0317ED8FB87}"/>
              </a:ext>
            </a:extLst>
          </p:cNvPr>
          <p:cNvSpPr txBox="1">
            <a:spLocks/>
          </p:cNvSpPr>
          <p:nvPr/>
        </p:nvSpPr>
        <p:spPr bwMode="gray">
          <a:xfrm>
            <a:off x="10467833" y="537328"/>
            <a:ext cx="610157" cy="5817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7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2" descr="File:Sampad.svg">
            <a:extLst>
              <a:ext uri="{FF2B5EF4-FFF2-40B4-BE49-F238E27FC236}">
                <a16:creationId xmlns:a16="http://schemas.microsoft.com/office/drawing/2014/main" id="{0C6BBFD9-B0F1-418E-97BA-147DC8C9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8" y="478561"/>
            <a:ext cx="832515" cy="83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A75A2A-27CC-4556-B66F-70EB7F472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170" y="2880298"/>
            <a:ext cx="8825659" cy="2744337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sz="19900" dirty="0">
                <a:solidFill>
                  <a:schemeClr val="accent6">
                    <a:lumMod val="50000"/>
                  </a:schemeClr>
                </a:solidFill>
                <a:cs typeface="B Haleh" panose="00000400000000000000" pitchFamily="2" charset="-78"/>
              </a:rPr>
              <a:t>پایان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08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9"/>
    </mc:Choice>
    <mc:Fallback xmlns="">
      <p:transition spd="slow" advTm="3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809</TotalTime>
  <Words>458</Words>
  <Application>Microsoft Office PowerPoint</Application>
  <PresentationFormat>Widescreen</PresentationFormat>
  <Paragraphs>120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B Haleh</vt:lpstr>
      <vt:lpstr>B Nazanin</vt:lpstr>
      <vt:lpstr>Bnazanin</vt:lpstr>
      <vt:lpstr>Calibri</vt:lpstr>
      <vt:lpstr>Century Gothic</vt:lpstr>
      <vt:lpstr>Tahoma</vt:lpstr>
      <vt:lpstr>Times New Roman</vt:lpstr>
      <vt:lpstr>Wingdings 3</vt:lpstr>
      <vt:lpstr>Ion Boardroom</vt:lpstr>
      <vt:lpstr>بررسی مروری ارتباط اختلال اسکیزوفرنی و سابقه سوءمصرف مواد مخدر</vt:lpstr>
      <vt:lpstr>            </vt:lpstr>
      <vt:lpstr>PowerPoint Presentation</vt:lpstr>
      <vt:lpstr>PowerPoint Presentation</vt:lpstr>
      <vt:lpstr>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بررسی مروری ارتباط اختلال اسکیزوفرنی و سابقه سوءمصرف مواد مخدر</dc:title>
  <dc:creator>yamna .</dc:creator>
  <cp:lastModifiedBy>l e n o v o</cp:lastModifiedBy>
  <cp:revision>77</cp:revision>
  <dcterms:created xsi:type="dcterms:W3CDTF">2022-04-26T19:17:46Z</dcterms:created>
  <dcterms:modified xsi:type="dcterms:W3CDTF">2022-05-06T12:57:45Z</dcterms:modified>
</cp:coreProperties>
</file>